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80" r:id="rId6"/>
    <p:sldId id="277" r:id="rId7"/>
    <p:sldId id="302" r:id="rId8"/>
    <p:sldId id="278" r:id="rId9"/>
    <p:sldId id="283" r:id="rId10"/>
    <p:sldId id="303" r:id="rId11"/>
    <p:sldId id="279" r:id="rId12"/>
    <p:sldId id="281" r:id="rId13"/>
    <p:sldId id="282" r:id="rId14"/>
    <p:sldId id="305" r:id="rId15"/>
    <p:sldId id="309" r:id="rId16"/>
    <p:sldId id="308" r:id="rId17"/>
    <p:sldId id="307" r:id="rId18"/>
    <p:sldId id="310" r:id="rId19"/>
    <p:sldId id="311" r:id="rId20"/>
    <p:sldId id="291" r:id="rId21"/>
    <p:sldId id="312" r:id="rId22"/>
    <p:sldId id="313" r:id="rId23"/>
    <p:sldId id="314" r:id="rId24"/>
    <p:sldId id="317" r:id="rId25"/>
    <p:sldId id="315" r:id="rId26"/>
    <p:sldId id="316"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es-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es-ES"/>
          </a:p>
        </p:txBody>
      </p:sp>
      <p:sp>
        <p:nvSpPr>
          <p:cNvPr id="4" name="Contenidor de data 3"/>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es-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els estils de text</a:t>
            </a:r>
          </a:p>
        </p:txBody>
      </p:sp>
      <p:sp>
        <p:nvSpPr>
          <p:cNvPr id="4" name="Contenidor de data 3"/>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data 4"/>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6" name="Contenidor de peu de pàgina 5"/>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7" name="Contenidor de data 6"/>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8" name="Contenidor de peu de pàgina 7"/>
          <p:cNvSpPr>
            <a:spLocks noGrp="1"/>
          </p:cNvSpPr>
          <p:nvPr>
            <p:ph type="ftr" sz="quarter" idx="11"/>
          </p:nvPr>
        </p:nvSpPr>
        <p:spPr/>
        <p:txBody>
          <a:bodyPr/>
          <a:lstStyle/>
          <a:p>
            <a:endParaRPr lang="es-ES"/>
          </a:p>
        </p:txBody>
      </p:sp>
      <p:sp>
        <p:nvSpPr>
          <p:cNvPr id="9" name="Contenidor de número de diapositiva 8"/>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data 2"/>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4" name="Contenidor de peu de pàgina 3"/>
          <p:cNvSpPr>
            <a:spLocks noGrp="1"/>
          </p:cNvSpPr>
          <p:nvPr>
            <p:ph type="ftr" sz="quarter" idx="11"/>
          </p:nvPr>
        </p:nvSpPr>
        <p:spPr/>
        <p:txBody>
          <a:bodyPr/>
          <a:lstStyle/>
          <a:p>
            <a:endParaRPr lang="es-ES"/>
          </a:p>
        </p:txBody>
      </p:sp>
      <p:sp>
        <p:nvSpPr>
          <p:cNvPr id="5" name="Contenidor de número de diapositiva 4"/>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3" name="Contenidor de peu de pàgina 2"/>
          <p:cNvSpPr>
            <a:spLocks noGrp="1"/>
          </p:cNvSpPr>
          <p:nvPr>
            <p:ph type="ftr" sz="quarter" idx="11"/>
          </p:nvPr>
        </p:nvSpPr>
        <p:spPr/>
        <p:txBody>
          <a:bodyPr/>
          <a:lstStyle/>
          <a:p>
            <a:endParaRPr lang="es-ES"/>
          </a:p>
        </p:txBody>
      </p:sp>
      <p:sp>
        <p:nvSpPr>
          <p:cNvPr id="4" name="Contenidor de número de diapositiva 3"/>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Contenidor de data 4"/>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6" name="Contenidor de peu de pàgina 5"/>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Contenidor de data 4"/>
          <p:cNvSpPr>
            <a:spLocks noGrp="1"/>
          </p:cNvSpPr>
          <p:nvPr>
            <p:ph type="dt" sz="half" idx="10"/>
          </p:nvPr>
        </p:nvSpPr>
        <p:spPr/>
        <p:txBody>
          <a:bodyPr/>
          <a:lstStyle/>
          <a:p>
            <a:fld id="{D02A871C-9160-4D61-A267-6BC74C90C2A4}" type="datetimeFigureOut">
              <a:rPr lang="es-ES" smtClean="0"/>
              <a:pPr/>
              <a:t>15/05/2013</a:t>
            </a:fld>
            <a:endParaRPr lang="es-ES"/>
          </a:p>
        </p:txBody>
      </p:sp>
      <p:sp>
        <p:nvSpPr>
          <p:cNvPr id="6" name="Contenidor de peu de pàgina 5"/>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45107271-7668-45F3-8336-D5B4FFD8465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es-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A871C-9160-4D61-A267-6BC74C90C2A4}" type="datetimeFigureOut">
              <a:rPr lang="es-ES" smtClean="0"/>
              <a:pPr/>
              <a:t>15/05/2013</a:t>
            </a:fld>
            <a:endParaRPr lang="es-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07271-7668-45F3-8336-D5B4FFD8465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p:txBody>
          <a:bodyPr/>
          <a:lstStyle/>
          <a:p>
            <a:r>
              <a:rPr lang="ca-ES" dirty="0" smtClean="0"/>
              <a:t>TEXT CONVERSACIONAL</a:t>
            </a:r>
            <a:endParaRPr lang="es-ES" dirty="0"/>
          </a:p>
        </p:txBody>
      </p:sp>
      <p:sp>
        <p:nvSpPr>
          <p:cNvPr id="3" name="Subtítol 2"/>
          <p:cNvSpPr>
            <a:spLocks noGrp="1"/>
          </p:cNvSpPr>
          <p:nvPr>
            <p:ph type="subTitle" idx="1"/>
          </p:nvPr>
        </p:nvSpPr>
        <p:spPr/>
        <p:txBody>
          <a:bodyPr/>
          <a:lstStyle/>
          <a:p>
            <a:r>
              <a:rPr lang="ca-ES" dirty="0" smtClean="0"/>
              <a:t>Entrevista</a:t>
            </a:r>
          </a:p>
          <a:p>
            <a:r>
              <a:rPr lang="ca-ES" dirty="0" smtClean="0"/>
              <a:t>Teatre</a:t>
            </a:r>
          </a:p>
          <a:p>
            <a:r>
              <a:rPr lang="ca-ES" dirty="0" smtClean="0"/>
              <a:t>Còmic</a:t>
            </a:r>
          </a:p>
          <a:p>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Escenografia auditiva</a:t>
            </a:r>
            <a:endParaRPr lang="es-ES" dirty="0"/>
          </a:p>
        </p:txBody>
      </p:sp>
      <p:sp>
        <p:nvSpPr>
          <p:cNvPr id="3" name="Contenidor de contingut 2"/>
          <p:cNvSpPr>
            <a:spLocks noGrp="1"/>
          </p:cNvSpPr>
          <p:nvPr>
            <p:ph idx="1"/>
          </p:nvPr>
        </p:nvSpPr>
        <p:spPr/>
        <p:txBody>
          <a:bodyPr>
            <a:normAutofit fontScale="70000" lnSpcReduction="20000"/>
          </a:bodyPr>
          <a:lstStyle/>
          <a:p>
            <a:pPr algn="just">
              <a:buNone/>
            </a:pPr>
            <a:r>
              <a:rPr lang="ca-ES" dirty="0" smtClean="0"/>
              <a:t>	</a:t>
            </a:r>
          </a:p>
          <a:p>
            <a:pPr algn="just">
              <a:buNone/>
            </a:pPr>
            <a:r>
              <a:rPr lang="ca-ES" dirty="0" smtClean="0"/>
              <a:t>	La música ajuda a reforçar una situació en un moment donat d'una escena o prepara una situació determinada. </a:t>
            </a:r>
          </a:p>
          <a:p>
            <a:pPr algn="just"/>
            <a:r>
              <a:rPr lang="ca-ES" dirty="0" smtClean="0"/>
              <a:t/>
            </a:r>
            <a:br>
              <a:rPr lang="ca-ES" dirty="0" smtClean="0"/>
            </a:br>
            <a:r>
              <a:rPr lang="ca-ES" dirty="0" smtClean="0"/>
              <a:t>Una situació divertida demana una música alegre i distesa, un moment de suspens es pot preparar amb una música de percussió greu, l'entrada d'uns soldats demana una música militar, de cornetes, una entrada reial el so d'unes trompetes, etc.</a:t>
            </a:r>
          </a:p>
          <a:p>
            <a:pPr algn="just">
              <a:buNone/>
            </a:pPr>
            <a:endParaRPr lang="ca-ES" dirty="0" smtClean="0"/>
          </a:p>
          <a:p>
            <a:pPr algn="just"/>
            <a:r>
              <a:rPr lang="ca-ES" dirty="0" smtClean="0"/>
              <a:t/>
            </a:r>
            <a:br>
              <a:rPr lang="ca-ES" dirty="0" smtClean="0"/>
            </a:br>
            <a:r>
              <a:rPr lang="ca-ES" dirty="0" smtClean="0"/>
              <a:t>Els sons que puguin aparèixer a l'obra també es poden enregistrar si no s'opta per fer-los a l'escenari o darrere les cametes. Alguns es poden aconseguir de fer amb materials que tenim a l'abast, d'altres caldrà enregistrar-los dels cd que hi ha al mercat.</a:t>
            </a:r>
            <a:endParaRPr lang="ca-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Tipus de diàleg: Monòleg </a:t>
            </a:r>
            <a:endParaRPr lang="es-ES" dirty="0"/>
          </a:p>
        </p:txBody>
      </p:sp>
      <p:pic>
        <p:nvPicPr>
          <p:cNvPr id="4098" name="Picture 2" descr="C:\Users\argo\Pictures\sarda.jpg"/>
          <p:cNvPicPr>
            <a:picLocks noGrp="1" noChangeAspect="1" noChangeArrowheads="1"/>
          </p:cNvPicPr>
          <p:nvPr>
            <p:ph idx="1"/>
          </p:nvPr>
        </p:nvPicPr>
        <p:blipFill>
          <a:blip r:embed="rId2" cstate="print"/>
          <a:srcRect/>
          <a:stretch>
            <a:fillRect/>
          </a:stretch>
        </p:blipFill>
        <p:spPr bwMode="auto">
          <a:xfrm>
            <a:off x="899592" y="1484784"/>
            <a:ext cx="7452827" cy="49685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Tipus de diàleg: Col·loqui</a:t>
            </a:r>
            <a:endParaRPr lang="es-ES" dirty="0"/>
          </a:p>
        </p:txBody>
      </p:sp>
      <p:pic>
        <p:nvPicPr>
          <p:cNvPr id="6146" name="Picture 2" descr="C:\Users\argo\Pictures\actors i escenari.jpg"/>
          <p:cNvPicPr>
            <a:picLocks noGrp="1" noChangeAspect="1" noChangeArrowheads="1"/>
          </p:cNvPicPr>
          <p:nvPr>
            <p:ph idx="1"/>
          </p:nvPr>
        </p:nvPicPr>
        <p:blipFill>
          <a:blip r:embed="rId2" cstate="print"/>
          <a:srcRect/>
          <a:stretch>
            <a:fillRect/>
          </a:stretch>
        </p:blipFill>
        <p:spPr bwMode="auto">
          <a:xfrm>
            <a:off x="1331640" y="1556792"/>
            <a:ext cx="6674174" cy="49685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Tipus de diàleg: Interpel·lació</a:t>
            </a:r>
            <a:endParaRPr lang="es-ES" dirty="0"/>
          </a:p>
        </p:txBody>
      </p:sp>
      <p:pic>
        <p:nvPicPr>
          <p:cNvPr id="7170" name="Picture 2" descr="C:\Users\argo\Pictures\teatre interpel·lacio.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es-ES"/>
          </a:p>
        </p:txBody>
      </p:sp>
      <p:pic>
        <p:nvPicPr>
          <p:cNvPr id="2050" name="Picture 2" descr="C:\Users\argo\Pictures\escenari liceu.jpg"/>
          <p:cNvPicPr>
            <a:picLocks noGrp="1" noChangeAspect="1" noChangeArrowheads="1"/>
          </p:cNvPicPr>
          <p:nvPr>
            <p:ph idx="1"/>
          </p:nvPr>
        </p:nvPicPr>
        <p:blipFill>
          <a:blip r:embed="rId2" cstate="print"/>
          <a:srcRect/>
          <a:stretch>
            <a:fillRect/>
          </a:stretch>
        </p:blipFill>
        <p:spPr bwMode="auto">
          <a:xfrm>
            <a:off x="1" y="260648"/>
            <a:ext cx="9144000" cy="6309320"/>
          </a:xfrm>
          <a:prstGeom prst="rect">
            <a:avLst/>
          </a:prstGeom>
          <a:noFill/>
        </p:spPr>
      </p:pic>
      <p:sp>
        <p:nvSpPr>
          <p:cNvPr id="5" name="Rectangle 4"/>
          <p:cNvSpPr/>
          <p:nvPr/>
        </p:nvSpPr>
        <p:spPr>
          <a:xfrm>
            <a:off x="1547664" y="2780928"/>
            <a:ext cx="6048672" cy="2677656"/>
          </a:xfrm>
          <a:prstGeom prst="rect">
            <a:avLst/>
          </a:prstGeom>
        </p:spPr>
        <p:txBody>
          <a:bodyPr wrap="square">
            <a:spAutoFit/>
          </a:bodyPr>
          <a:lstStyle/>
          <a:p>
            <a:pPr algn="just"/>
            <a:r>
              <a:rPr lang="ca-ES" sz="2800" b="1" u="sng" dirty="0" smtClean="0">
                <a:effectLst>
                  <a:outerShdw blurRad="38100" dist="38100" dir="2700000" algn="tl">
                    <a:srgbClr val="000000">
                      <a:alpha val="43137"/>
                    </a:srgbClr>
                  </a:outerShdw>
                </a:effectLst>
              </a:rPr>
              <a:t>L’acte</a:t>
            </a:r>
            <a:r>
              <a:rPr lang="ca-ES" sz="2800" dirty="0" smtClean="0">
                <a:effectLst>
                  <a:outerShdw blurRad="38100" dist="38100" dir="2700000" algn="tl">
                    <a:srgbClr val="000000">
                      <a:alpha val="43137"/>
                    </a:srgbClr>
                  </a:outerShdw>
                </a:effectLst>
              </a:rPr>
              <a:t> </a:t>
            </a:r>
            <a:r>
              <a:rPr lang="ca-ES" sz="2800" dirty="0" smtClean="0"/>
              <a:t>és cadascuna de les parts, amb sentit complet, en què es divideix una obra teatral, separada de les altres per un interval que pot venir marcat de diverses maneres (baixada de teló, foscor,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es-ES"/>
          </a:p>
        </p:txBody>
      </p:sp>
      <p:pic>
        <p:nvPicPr>
          <p:cNvPr id="2050" name="Picture 2" descr="C:\Users\argo\Pictures\escenari liceu.jpg"/>
          <p:cNvPicPr>
            <a:picLocks noGrp="1" noChangeAspect="1" noChangeArrowheads="1"/>
          </p:cNvPicPr>
          <p:nvPr>
            <p:ph idx="1"/>
          </p:nvPr>
        </p:nvPicPr>
        <p:blipFill>
          <a:blip r:embed="rId2" cstate="print"/>
          <a:srcRect/>
          <a:stretch>
            <a:fillRect/>
          </a:stretch>
        </p:blipFill>
        <p:spPr bwMode="auto">
          <a:xfrm>
            <a:off x="1" y="260648"/>
            <a:ext cx="9144000" cy="6309320"/>
          </a:xfrm>
          <a:prstGeom prst="rect">
            <a:avLst/>
          </a:prstGeom>
          <a:noFill/>
        </p:spPr>
      </p:pic>
      <p:sp>
        <p:nvSpPr>
          <p:cNvPr id="7" name="Rectangle 6"/>
          <p:cNvSpPr/>
          <p:nvPr/>
        </p:nvSpPr>
        <p:spPr>
          <a:xfrm>
            <a:off x="1475656" y="2690336"/>
            <a:ext cx="6264696" cy="3046988"/>
          </a:xfrm>
          <a:prstGeom prst="rect">
            <a:avLst/>
          </a:prstGeom>
        </p:spPr>
        <p:txBody>
          <a:bodyPr wrap="square">
            <a:spAutoFit/>
          </a:bodyPr>
          <a:lstStyle/>
          <a:p>
            <a:pPr algn="just"/>
            <a:r>
              <a:rPr lang="ca-ES" sz="3200" dirty="0" smtClean="0"/>
              <a:t>En el teatre clàssic les obres tenien una estructura rígida; l’acció havia de desenvolupar-se necessàriament en </a:t>
            </a:r>
            <a:r>
              <a:rPr lang="ca-ES" sz="3200" b="1" u="sng" dirty="0" smtClean="0">
                <a:effectLst>
                  <a:outerShdw blurRad="38100" dist="38100" dir="2700000" algn="tl">
                    <a:srgbClr val="000000">
                      <a:alpha val="43137"/>
                    </a:srgbClr>
                  </a:outerShdw>
                </a:effectLst>
              </a:rPr>
              <a:t>tres actes </a:t>
            </a:r>
            <a:r>
              <a:rPr lang="ca-ES" sz="3200" dirty="0" smtClean="0"/>
              <a:t>que acomplien les funcions de presentació, nus i desenllaç.</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es-ES"/>
          </a:p>
        </p:txBody>
      </p:sp>
      <p:pic>
        <p:nvPicPr>
          <p:cNvPr id="2050" name="Picture 2" descr="C:\Users\argo\Pictures\escenari liceu.jpg"/>
          <p:cNvPicPr>
            <a:picLocks noGrp="1" noChangeAspect="1" noChangeArrowheads="1"/>
          </p:cNvPicPr>
          <p:nvPr>
            <p:ph idx="1"/>
          </p:nvPr>
        </p:nvPicPr>
        <p:blipFill>
          <a:blip r:embed="rId2" cstate="print"/>
          <a:srcRect/>
          <a:stretch>
            <a:fillRect/>
          </a:stretch>
        </p:blipFill>
        <p:spPr bwMode="auto">
          <a:xfrm>
            <a:off x="1" y="260648"/>
            <a:ext cx="9144000" cy="6309320"/>
          </a:xfrm>
          <a:prstGeom prst="rect">
            <a:avLst/>
          </a:prstGeom>
          <a:noFill/>
        </p:spPr>
      </p:pic>
      <p:sp>
        <p:nvSpPr>
          <p:cNvPr id="6" name="Rectangle 5"/>
          <p:cNvSpPr/>
          <p:nvPr/>
        </p:nvSpPr>
        <p:spPr>
          <a:xfrm>
            <a:off x="1691680" y="2967335"/>
            <a:ext cx="5904656" cy="2554545"/>
          </a:xfrm>
          <a:prstGeom prst="rect">
            <a:avLst/>
          </a:prstGeom>
        </p:spPr>
        <p:txBody>
          <a:bodyPr wrap="square">
            <a:spAutoFit/>
          </a:bodyPr>
          <a:lstStyle/>
          <a:p>
            <a:pPr algn="just"/>
            <a:r>
              <a:rPr lang="ca-ES" sz="3200" dirty="0" smtClean="0"/>
              <a:t>Entre acte i acte hi havia un interval, anomenat </a:t>
            </a:r>
            <a:r>
              <a:rPr lang="ca-ES" sz="3200" b="1" u="sng" dirty="0" smtClean="0">
                <a:effectLst>
                  <a:outerShdw blurRad="38100" dist="38100" dir="2700000" algn="tl">
                    <a:srgbClr val="000000">
                      <a:alpha val="43137"/>
                    </a:srgbClr>
                  </a:outerShdw>
                </a:effectLst>
              </a:rPr>
              <a:t>entreacte</a:t>
            </a:r>
            <a:r>
              <a:rPr lang="ca-ES" sz="3200" dirty="0" smtClean="0"/>
              <a:t>, que s’aprofitava per canviar els decorats i el vestuari dels actors si calia.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es-ES"/>
          </a:p>
        </p:txBody>
      </p:sp>
      <p:pic>
        <p:nvPicPr>
          <p:cNvPr id="2050" name="Picture 2" descr="C:\Users\argo\Pictures\escenari liceu.jpg"/>
          <p:cNvPicPr>
            <a:picLocks noGrp="1" noChangeAspect="1" noChangeArrowheads="1"/>
          </p:cNvPicPr>
          <p:nvPr>
            <p:ph idx="1"/>
          </p:nvPr>
        </p:nvPicPr>
        <p:blipFill>
          <a:blip r:embed="rId2" cstate="print"/>
          <a:srcRect/>
          <a:stretch>
            <a:fillRect/>
          </a:stretch>
        </p:blipFill>
        <p:spPr bwMode="auto">
          <a:xfrm>
            <a:off x="1" y="260648"/>
            <a:ext cx="9144000" cy="6309320"/>
          </a:xfrm>
          <a:prstGeom prst="rect">
            <a:avLst/>
          </a:prstGeom>
          <a:noFill/>
        </p:spPr>
      </p:pic>
      <p:sp>
        <p:nvSpPr>
          <p:cNvPr id="6" name="Rectangle 5"/>
          <p:cNvSpPr/>
          <p:nvPr/>
        </p:nvSpPr>
        <p:spPr>
          <a:xfrm>
            <a:off x="1691680" y="2967334"/>
            <a:ext cx="5976664" cy="2308324"/>
          </a:xfrm>
          <a:prstGeom prst="rect">
            <a:avLst/>
          </a:prstGeom>
        </p:spPr>
        <p:txBody>
          <a:bodyPr wrap="square">
            <a:spAutoFit/>
          </a:bodyPr>
          <a:lstStyle/>
          <a:p>
            <a:pPr algn="just"/>
            <a:r>
              <a:rPr lang="ca-ES" sz="3600" dirty="0" smtClean="0"/>
              <a:t>En l’actualitat la divisió del text teatral en actes és més arbitrària i no respon a un patró </a:t>
            </a:r>
            <a:r>
              <a:rPr lang="ca-ES" sz="3600" dirty="0" err="1" smtClean="0"/>
              <a:t>preestrablert</a:t>
            </a:r>
            <a:r>
              <a:rPr lang="ca-ES" sz="3600" dirty="0"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es-ES"/>
          </a:p>
        </p:txBody>
      </p:sp>
      <p:pic>
        <p:nvPicPr>
          <p:cNvPr id="3074" name="Picture 2" descr="C:\Users\argo\Pictures\teló.jpg"/>
          <p:cNvPicPr>
            <a:picLocks noGrp="1" noChangeAspect="1" noChangeArrowheads="1"/>
          </p:cNvPicPr>
          <p:nvPr>
            <p:ph idx="1"/>
          </p:nvPr>
        </p:nvPicPr>
        <p:blipFill>
          <a:blip r:embed="rId2" cstate="print"/>
          <a:srcRect/>
          <a:stretch>
            <a:fillRect/>
          </a:stretch>
        </p:blipFill>
        <p:spPr bwMode="auto">
          <a:xfrm>
            <a:off x="323528" y="332656"/>
            <a:ext cx="8409601" cy="6395025"/>
          </a:xfrm>
          <a:prstGeom prst="rect">
            <a:avLst/>
          </a:prstGeom>
          <a:noFill/>
        </p:spPr>
      </p:pic>
      <p:sp>
        <p:nvSpPr>
          <p:cNvPr id="5" name="Rectangle 4"/>
          <p:cNvSpPr/>
          <p:nvPr/>
        </p:nvSpPr>
        <p:spPr>
          <a:xfrm>
            <a:off x="1187624" y="1628800"/>
            <a:ext cx="6912768" cy="3046988"/>
          </a:xfrm>
          <a:prstGeom prst="rect">
            <a:avLst/>
          </a:prstGeom>
        </p:spPr>
        <p:txBody>
          <a:bodyPr wrap="square">
            <a:spAutoFit/>
          </a:bodyPr>
          <a:lstStyle/>
          <a:p>
            <a:pPr algn="just"/>
            <a:r>
              <a:rPr lang="ca-ES" sz="3200" b="1" dirty="0" smtClean="0">
                <a:solidFill>
                  <a:srgbClr val="FFFF00"/>
                </a:solidFill>
                <a:effectLst>
                  <a:outerShdw blurRad="38100" dist="38100" dir="2700000" algn="tl">
                    <a:srgbClr val="000000">
                      <a:alpha val="43137"/>
                    </a:srgbClr>
                  </a:outerShdw>
                </a:effectLst>
              </a:rPr>
              <a:t>Els actes estan dividits alhora en </a:t>
            </a:r>
            <a:r>
              <a:rPr lang="ca-ES" sz="3200" b="1" u="sng" dirty="0" smtClean="0">
                <a:solidFill>
                  <a:srgbClr val="FFFF00"/>
                </a:solidFill>
                <a:effectLst>
                  <a:outerShdw blurRad="38100" dist="38100" dir="2700000" algn="tl">
                    <a:srgbClr val="000000">
                      <a:alpha val="43137"/>
                    </a:srgbClr>
                  </a:outerShdw>
                </a:effectLst>
              </a:rPr>
              <a:t>escenes</a:t>
            </a:r>
            <a:r>
              <a:rPr lang="ca-ES" sz="3200" b="1" dirty="0" smtClean="0">
                <a:solidFill>
                  <a:srgbClr val="FFFF00"/>
                </a:solidFill>
                <a:effectLst>
                  <a:outerShdw blurRad="38100" dist="38100" dir="2700000" algn="tl">
                    <a:srgbClr val="000000">
                      <a:alpha val="43137"/>
                    </a:srgbClr>
                  </a:outerShdw>
                </a:effectLst>
              </a:rPr>
              <a:t>, la característica de les quals és la presència a l’escenari d’un mateix nombre de personatges. Cada vegada que entra o surt un personatge hi ha un canvi d’escena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sz="3600" dirty="0" smtClean="0"/>
              <a:t>ALTRE VOCABULARI A TENIR EN COMPTE</a:t>
            </a:r>
            <a:endParaRPr lang="es-ES" sz="3600" dirty="0"/>
          </a:p>
        </p:txBody>
      </p:sp>
      <p:sp>
        <p:nvSpPr>
          <p:cNvPr id="3" name="Contenidor de contingut 2"/>
          <p:cNvSpPr>
            <a:spLocks noGrp="1"/>
          </p:cNvSpPr>
          <p:nvPr>
            <p:ph idx="1"/>
          </p:nvPr>
        </p:nvSpPr>
        <p:spPr/>
        <p:txBody>
          <a:bodyPr/>
          <a:lstStyle/>
          <a:p>
            <a:endParaRPr lang="ca-ES" dirty="0" smtClean="0"/>
          </a:p>
          <a:p>
            <a:r>
              <a:rPr lang="ca-ES" dirty="0" smtClean="0"/>
              <a:t>DIRECTOR/A (pàg. 186)</a:t>
            </a:r>
          </a:p>
          <a:p>
            <a:endParaRPr lang="ca-ES" dirty="0" smtClean="0"/>
          </a:p>
          <a:p>
            <a:r>
              <a:rPr lang="ca-ES" dirty="0" smtClean="0"/>
              <a:t>DRAMATURG (pàg. 186)</a:t>
            </a:r>
          </a:p>
          <a:p>
            <a:endParaRPr lang="ca-ES" dirty="0" smtClean="0"/>
          </a:p>
          <a:p>
            <a:r>
              <a:rPr lang="ca-ES" dirty="0" smtClean="0"/>
              <a:t>ACTOR/ACTRIU (pàg. 186)</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ENTREVISTA</a:t>
            </a:r>
            <a:endParaRPr lang="es-ES" dirty="0"/>
          </a:p>
        </p:txBody>
      </p:sp>
      <p:sp>
        <p:nvSpPr>
          <p:cNvPr id="3" name="Contenidor de contingut 2"/>
          <p:cNvSpPr>
            <a:spLocks noGrp="1"/>
          </p:cNvSpPr>
          <p:nvPr>
            <p:ph idx="1"/>
          </p:nvPr>
        </p:nvSpPr>
        <p:spPr/>
        <p:txBody>
          <a:bodyPr/>
          <a:lstStyle/>
          <a:p>
            <a:r>
              <a:rPr lang="ca-ES" dirty="0" smtClean="0"/>
              <a:t>L’entrevista és un gènere periodístic que consisteix en el diàleg entre un periodista que fa preguntes i un entrevistat que les respon.</a:t>
            </a:r>
          </a:p>
          <a:p>
            <a:endParaRPr lang="ca-ES" dirty="0" smtClean="0"/>
          </a:p>
          <a:p>
            <a:endParaRPr lang="ca-E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CÒMIC    Gènere narratiu</a:t>
            </a:r>
            <a:br>
              <a:rPr lang="ca-ES" dirty="0" smtClean="0"/>
            </a:br>
            <a:endParaRPr lang="es-ES" dirty="0"/>
          </a:p>
        </p:txBody>
      </p:sp>
      <p:pic>
        <p:nvPicPr>
          <p:cNvPr id="1027" name="Picture 3" descr="C:\Users\argo\Pictures\Comic475pp_negre.jpg"/>
          <p:cNvPicPr>
            <a:picLocks noGrp="1" noChangeAspect="1" noChangeArrowheads="1"/>
          </p:cNvPicPr>
          <p:nvPr>
            <p:ph idx="1"/>
          </p:nvPr>
        </p:nvPicPr>
        <p:blipFill>
          <a:blip r:embed="rId2" cstate="print"/>
          <a:srcRect t="1859" b="4601"/>
          <a:stretch>
            <a:fillRect/>
          </a:stretch>
        </p:blipFill>
        <p:spPr bwMode="auto">
          <a:xfrm>
            <a:off x="2339752" y="953344"/>
            <a:ext cx="4464496" cy="590465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pPr algn="just"/>
            <a:r>
              <a:rPr lang="ca-ES" b="1" dirty="0" smtClean="0"/>
              <a:t>Vinyeta</a:t>
            </a:r>
            <a:r>
              <a:rPr lang="ca-ES" dirty="0" smtClean="0"/>
              <a:t>: </a:t>
            </a:r>
            <a:r>
              <a:rPr lang="ca-ES" sz="3600" dirty="0" smtClean="0"/>
              <a:t>espai tancat en què s’explica una part de la història. </a:t>
            </a:r>
            <a:r>
              <a:rPr lang="ca-ES" sz="4000" b="1" dirty="0" smtClean="0"/>
              <a:t>Plans</a:t>
            </a:r>
            <a:r>
              <a:rPr lang="ca-ES" dirty="0" smtClean="0"/>
              <a:t>: </a:t>
            </a:r>
            <a:r>
              <a:rPr lang="ca-ES" sz="3100" dirty="0" smtClean="0"/>
              <a:t>general, sencer, americà, mitjà, primer pla, detall... </a:t>
            </a:r>
            <a:endParaRPr lang="es-ES" sz="3100" dirty="0"/>
          </a:p>
        </p:txBody>
      </p:sp>
      <p:pic>
        <p:nvPicPr>
          <p:cNvPr id="2050" name="Picture 2" descr="C:\Users\argo\Pictures\còmic.jpg"/>
          <p:cNvPicPr>
            <a:picLocks noGrp="1" noChangeAspect="1" noChangeArrowheads="1"/>
          </p:cNvPicPr>
          <p:nvPr>
            <p:ph idx="1"/>
          </p:nvPr>
        </p:nvPicPr>
        <p:blipFill>
          <a:blip r:embed="rId2" cstate="print"/>
          <a:srcRect/>
          <a:stretch>
            <a:fillRect/>
          </a:stretch>
        </p:blipFill>
        <p:spPr bwMode="auto">
          <a:xfrm>
            <a:off x="1115616" y="2060848"/>
            <a:ext cx="2695575" cy="3810000"/>
          </a:xfrm>
          <a:prstGeom prst="rect">
            <a:avLst/>
          </a:prstGeom>
          <a:noFill/>
        </p:spPr>
      </p:pic>
      <p:pic>
        <p:nvPicPr>
          <p:cNvPr id="2051" name="Picture 3" descr="C:\Users\argo\Pictures\còmic.jpg"/>
          <p:cNvPicPr>
            <a:picLocks noChangeAspect="1" noChangeArrowheads="1"/>
          </p:cNvPicPr>
          <p:nvPr/>
        </p:nvPicPr>
        <p:blipFill>
          <a:blip r:embed="rId2" cstate="print"/>
          <a:srcRect t="66149"/>
          <a:stretch>
            <a:fillRect/>
          </a:stretch>
        </p:blipFill>
        <p:spPr bwMode="auto">
          <a:xfrm>
            <a:off x="4067944" y="2996952"/>
            <a:ext cx="4501576" cy="215381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pPr algn="just"/>
            <a:r>
              <a:rPr lang="ca-ES" dirty="0" smtClean="0"/>
              <a:t>Cartutx: </a:t>
            </a:r>
            <a:r>
              <a:rPr lang="ca-ES" sz="3600" dirty="0" smtClean="0"/>
              <a:t>serveix per presentar la història, per descriure l’acció que es veu en les imatge o per finalitzar la narració dels fets</a:t>
            </a:r>
            <a:endParaRPr lang="es-ES" sz="3600" dirty="0"/>
          </a:p>
        </p:txBody>
      </p:sp>
      <p:pic>
        <p:nvPicPr>
          <p:cNvPr id="3074" name="Picture 2" descr="C:\Users\argo\Pictures\comic_3.jpeg"/>
          <p:cNvPicPr>
            <a:picLocks noGrp="1" noChangeAspect="1" noChangeArrowheads="1"/>
          </p:cNvPicPr>
          <p:nvPr>
            <p:ph idx="1"/>
          </p:nvPr>
        </p:nvPicPr>
        <p:blipFill>
          <a:blip r:embed="rId2" cstate="print"/>
          <a:srcRect t="13644" r="66088" b="45423"/>
          <a:stretch>
            <a:fillRect/>
          </a:stretch>
        </p:blipFill>
        <p:spPr bwMode="auto">
          <a:xfrm>
            <a:off x="1835696" y="1988840"/>
            <a:ext cx="4754197" cy="4303806"/>
          </a:xfrm>
          <a:prstGeom prst="rect">
            <a:avLst/>
          </a:prstGeom>
          <a:noFill/>
        </p:spPr>
      </p:pic>
      <p:sp>
        <p:nvSpPr>
          <p:cNvPr id="5" name="Rectangle 4"/>
          <p:cNvSpPr/>
          <p:nvPr/>
        </p:nvSpPr>
        <p:spPr>
          <a:xfrm>
            <a:off x="2915816" y="2420888"/>
            <a:ext cx="1661032" cy="461665"/>
          </a:xfrm>
          <a:prstGeom prst="rect">
            <a:avLst/>
          </a:prstGeom>
        </p:spPr>
        <p:txBody>
          <a:bodyPr wrap="none">
            <a:spAutoFit/>
          </a:bodyPr>
          <a:lstStyle/>
          <a:p>
            <a:r>
              <a:rPr lang="ca-ES" sz="2400" dirty="0" smtClean="0"/>
              <a:t>Aquell dia...</a:t>
            </a:r>
            <a:endParaRPr lang="es-E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Bafarada o globus</a:t>
            </a:r>
            <a:endParaRPr lang="es-ES" dirty="0"/>
          </a:p>
        </p:txBody>
      </p:sp>
      <p:pic>
        <p:nvPicPr>
          <p:cNvPr id="6146" name="Picture 2" descr="Fitxer:Speech balloon 3 types.svg"/>
          <p:cNvPicPr>
            <a:picLocks noChangeAspect="1" noChangeArrowheads="1"/>
          </p:cNvPicPr>
          <p:nvPr/>
        </p:nvPicPr>
        <p:blipFill>
          <a:blip r:embed="rId2" cstate="print"/>
          <a:srcRect/>
          <a:stretch>
            <a:fillRect/>
          </a:stretch>
        </p:blipFill>
        <p:spPr bwMode="auto">
          <a:xfrm>
            <a:off x="6660232" y="1052736"/>
            <a:ext cx="2163960" cy="5256584"/>
          </a:xfrm>
          <a:prstGeom prst="rect">
            <a:avLst/>
          </a:prstGeom>
          <a:noFill/>
        </p:spPr>
      </p:pic>
      <p:pic>
        <p:nvPicPr>
          <p:cNvPr id="6147" name="Picture 3" descr="C:\Users\argo\Pictures\mafalda capçalera a.jpg"/>
          <p:cNvPicPr>
            <a:picLocks noGrp="1" noChangeAspect="1" noChangeArrowheads="1"/>
          </p:cNvPicPr>
          <p:nvPr>
            <p:ph idx="1"/>
          </p:nvPr>
        </p:nvPicPr>
        <p:blipFill>
          <a:blip r:embed="rId3" cstate="print"/>
          <a:srcRect/>
          <a:stretch>
            <a:fillRect/>
          </a:stretch>
        </p:blipFill>
        <p:spPr bwMode="auto">
          <a:xfrm>
            <a:off x="323528" y="2276872"/>
            <a:ext cx="6277322" cy="3216737"/>
          </a:xfrm>
          <a:prstGeom prst="rect">
            <a:avLst/>
          </a:prstGeom>
          <a:ln/>
        </p:spPr>
        <p:style>
          <a:lnRef idx="2">
            <a:schemeClr val="dk1"/>
          </a:lnRef>
          <a:fillRef idx="1">
            <a:schemeClr val="lt1"/>
          </a:fillRef>
          <a:effectRef idx="0">
            <a:schemeClr val="dk1"/>
          </a:effectRef>
          <a:fontRef idx="minor">
            <a:schemeClr val="dk1"/>
          </a:fontRef>
        </p:style>
      </p:pic>
      <p:sp>
        <p:nvSpPr>
          <p:cNvPr id="8" name="Rectangle arrodonit 7"/>
          <p:cNvSpPr/>
          <p:nvPr/>
        </p:nvSpPr>
        <p:spPr>
          <a:xfrm>
            <a:off x="3563888" y="5589240"/>
            <a:ext cx="302433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es-ES"/>
          </a:p>
        </p:txBody>
      </p:sp>
      <p:pic>
        <p:nvPicPr>
          <p:cNvPr id="67586" name="Picture 2" descr="C:\Users\argo\Pictures\comic61.gif"/>
          <p:cNvPicPr>
            <a:picLocks noGrp="1" noChangeAspect="1" noChangeArrowheads="1"/>
          </p:cNvPicPr>
          <p:nvPr>
            <p:ph idx="1"/>
          </p:nvPr>
        </p:nvPicPr>
        <p:blipFill>
          <a:blip r:embed="rId2" cstate="print"/>
          <a:srcRect r="21411"/>
          <a:stretch>
            <a:fillRect/>
          </a:stretch>
        </p:blipFill>
        <p:spPr bwMode="auto">
          <a:xfrm>
            <a:off x="0" y="2132856"/>
            <a:ext cx="9144000" cy="33843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Posa-hi la lletra!</a:t>
            </a:r>
            <a:endParaRPr lang="es-ES" dirty="0"/>
          </a:p>
        </p:txBody>
      </p:sp>
      <p:pic>
        <p:nvPicPr>
          <p:cNvPr id="4" name="Picture 2" descr="C:\Users\argo\Pictures\comic_3.jpeg"/>
          <p:cNvPicPr>
            <a:picLocks noGrp="1" noChangeAspect="1" noChangeArrowheads="1"/>
          </p:cNvPicPr>
          <p:nvPr>
            <p:ph idx="1"/>
          </p:nvPr>
        </p:nvPicPr>
        <p:blipFill>
          <a:blip r:embed="rId2" cstate="print"/>
          <a:srcRect t="13644" b="8211"/>
          <a:stretch>
            <a:fillRect/>
          </a:stretch>
        </p:blipFill>
        <p:spPr bwMode="auto">
          <a:xfrm>
            <a:off x="762000" y="1630188"/>
            <a:ext cx="7620000" cy="446598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Altre vocabulari</a:t>
            </a:r>
            <a:endParaRPr lang="es-ES" dirty="0"/>
          </a:p>
        </p:txBody>
      </p:sp>
      <p:sp>
        <p:nvSpPr>
          <p:cNvPr id="3" name="Contenidor de contingut 2"/>
          <p:cNvSpPr>
            <a:spLocks noGrp="1"/>
          </p:cNvSpPr>
          <p:nvPr>
            <p:ph idx="1"/>
          </p:nvPr>
        </p:nvSpPr>
        <p:spPr/>
        <p:txBody>
          <a:bodyPr>
            <a:normAutofit lnSpcReduction="10000"/>
          </a:bodyPr>
          <a:lstStyle/>
          <a:p>
            <a:r>
              <a:rPr lang="ca-ES" dirty="0" smtClean="0"/>
              <a:t>Delta</a:t>
            </a:r>
          </a:p>
          <a:p>
            <a:r>
              <a:rPr lang="ca-ES" dirty="0" smtClean="0"/>
              <a:t>Metàfores visuals</a:t>
            </a:r>
          </a:p>
          <a:p>
            <a:r>
              <a:rPr lang="ca-ES" dirty="0" smtClean="0"/>
              <a:t>Línies de moviment</a:t>
            </a:r>
          </a:p>
          <a:p>
            <a:r>
              <a:rPr lang="ca-ES" dirty="0" smtClean="0"/>
              <a:t>Línies d’expressió</a:t>
            </a:r>
          </a:p>
          <a:p>
            <a:r>
              <a:rPr lang="ca-ES" dirty="0" smtClean="0"/>
              <a:t>Onomatopeies </a:t>
            </a:r>
          </a:p>
          <a:p>
            <a:pPr marL="0" indent="0">
              <a:buNone/>
            </a:pPr>
            <a:r>
              <a:rPr lang="ca-ES" dirty="0" smtClean="0"/>
              <a:t>Ex. 7 (pàg. 195) sobre el còmic de la pàg. 193</a:t>
            </a:r>
          </a:p>
          <a:p>
            <a:pPr marL="0" indent="0">
              <a:buNone/>
            </a:pPr>
            <a:r>
              <a:rPr lang="ca-ES" dirty="0" smtClean="0"/>
              <a:t>Ex. 10 (pàg. 196</a:t>
            </a:r>
            <a:r>
              <a:rPr lang="ca-ES" smtClean="0"/>
              <a:t>) petita </a:t>
            </a:r>
            <a:r>
              <a:rPr lang="ca-ES" dirty="0" smtClean="0"/>
              <a:t>narració en present interpretant la tira còmica</a:t>
            </a:r>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sz="2800" dirty="0" smtClean="0"/>
              <a:t>Llegeix l’entrevista que tens al llibre a la pàg. 167 </a:t>
            </a:r>
            <a:r>
              <a:rPr lang="es-ES" sz="2800" dirty="0" smtClean="0"/>
              <a:t/>
            </a:r>
            <a:br>
              <a:rPr lang="es-ES" sz="2800" dirty="0" smtClean="0"/>
            </a:br>
            <a:endParaRPr lang="es-ES" sz="2800" dirty="0"/>
          </a:p>
        </p:txBody>
      </p:sp>
      <p:pic>
        <p:nvPicPr>
          <p:cNvPr id="1026" name="Picture 2" descr="C:\Users\argo\Pictures\Mag Lari.jpg"/>
          <p:cNvPicPr>
            <a:picLocks noGrp="1" noChangeAspect="1" noChangeArrowheads="1"/>
          </p:cNvPicPr>
          <p:nvPr>
            <p:ph idx="1"/>
          </p:nvPr>
        </p:nvPicPr>
        <p:blipFill>
          <a:blip r:embed="rId2" cstate="print"/>
          <a:srcRect/>
          <a:stretch>
            <a:fillRect/>
          </a:stretch>
        </p:blipFill>
        <p:spPr bwMode="auto">
          <a:xfrm>
            <a:off x="1237027" y="1600200"/>
            <a:ext cx="6669946" cy="452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ca-ES" sz="2800" dirty="0" smtClean="0"/>
              <a:t>Llegeix l’entrevista que tens al llibre a la pàg. 171</a:t>
            </a:r>
            <a:r>
              <a:rPr lang="es-ES" sz="2800" dirty="0" smtClean="0"/>
              <a:t/>
            </a:r>
            <a:br>
              <a:rPr lang="es-ES" sz="2800" dirty="0" smtClean="0"/>
            </a:br>
            <a:endParaRPr lang="es-ES" sz="2800" dirty="0"/>
          </a:p>
        </p:txBody>
      </p:sp>
      <p:pic>
        <p:nvPicPr>
          <p:cNvPr id="2050" name="Picture 2" descr="C:\Users\argo\Pictures\JORDI  Sierra i Fabra.jpg"/>
          <p:cNvPicPr>
            <a:picLocks noGrp="1" noChangeAspect="1" noChangeArrowheads="1"/>
          </p:cNvPicPr>
          <p:nvPr>
            <p:ph idx="1"/>
          </p:nvPr>
        </p:nvPicPr>
        <p:blipFill>
          <a:blip r:embed="rId2" cstate="print"/>
          <a:srcRect/>
          <a:stretch>
            <a:fillRect/>
          </a:stretch>
        </p:blipFill>
        <p:spPr bwMode="auto">
          <a:xfrm>
            <a:off x="1187624" y="1700808"/>
            <a:ext cx="6857520" cy="4525963"/>
          </a:xfrm>
          <a:prstGeom prst="rect">
            <a:avLst/>
          </a:prstGeom>
          <a:noFill/>
        </p:spPr>
      </p:pic>
      <p:sp>
        <p:nvSpPr>
          <p:cNvPr id="5" name="Rectangle 4"/>
          <p:cNvSpPr/>
          <p:nvPr/>
        </p:nvSpPr>
        <p:spPr>
          <a:xfrm>
            <a:off x="5508104" y="5661248"/>
            <a:ext cx="2232248" cy="400110"/>
          </a:xfrm>
          <a:prstGeom prst="rect">
            <a:avLst/>
          </a:prstGeom>
        </p:spPr>
        <p:txBody>
          <a:bodyPr wrap="square">
            <a:spAutoFit/>
          </a:bodyPr>
          <a:lstStyle/>
          <a:p>
            <a:r>
              <a:rPr lang="ca-ES" sz="2000" b="1" dirty="0" smtClean="0"/>
              <a:t>Jordi Sierra i Fabra</a:t>
            </a:r>
            <a:endParaRPr lang="es-ES"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es-ES"/>
          </a:p>
        </p:txBody>
      </p:sp>
      <p:pic>
        <p:nvPicPr>
          <p:cNvPr id="5122" name="Picture 2" descr="C:\Users\argo\Pictures\teatre.jpg"/>
          <p:cNvPicPr>
            <a:picLocks noGrp="1" noChangeAspect="1" noChangeArrowheads="1"/>
          </p:cNvPicPr>
          <p:nvPr>
            <p:ph idx="1"/>
          </p:nvPr>
        </p:nvPicPr>
        <p:blipFill>
          <a:blip r:embed="rId2" cstate="print"/>
          <a:srcRect/>
          <a:stretch>
            <a:fillRect/>
          </a:stretch>
        </p:blipFill>
        <p:spPr bwMode="auto">
          <a:xfrm>
            <a:off x="611560" y="692696"/>
            <a:ext cx="8072309" cy="5361459"/>
          </a:xfrm>
          <a:prstGeom prst="rect">
            <a:avLst/>
          </a:prstGeom>
          <a:noFill/>
        </p:spPr>
      </p:pic>
      <p:sp>
        <p:nvSpPr>
          <p:cNvPr id="5" name="Rectangle 4"/>
          <p:cNvSpPr/>
          <p:nvPr/>
        </p:nvSpPr>
        <p:spPr>
          <a:xfrm>
            <a:off x="3203848" y="2996952"/>
            <a:ext cx="2884059" cy="646331"/>
          </a:xfrm>
          <a:prstGeom prst="rect">
            <a:avLst/>
          </a:prstGeom>
        </p:spPr>
        <p:txBody>
          <a:bodyPr wrap="none">
            <a:spAutoFit/>
          </a:bodyPr>
          <a:lstStyle/>
          <a:p>
            <a:r>
              <a:rPr lang="ca-ES" sz="3600" b="1" dirty="0" smtClean="0">
                <a:solidFill>
                  <a:schemeClr val="bg2"/>
                </a:solidFill>
              </a:rPr>
              <a:t>TEXT TEATRAL</a:t>
            </a:r>
            <a:endParaRPr lang="es-ES" sz="3600" b="1" dirty="0">
              <a:solidFill>
                <a:schemeClr val="bg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Text teatral</a:t>
            </a:r>
            <a:endParaRPr lang="es-ES" dirty="0"/>
          </a:p>
        </p:txBody>
      </p:sp>
      <p:sp>
        <p:nvSpPr>
          <p:cNvPr id="3" name="Contenidor de contingut 2"/>
          <p:cNvSpPr>
            <a:spLocks noGrp="1"/>
          </p:cNvSpPr>
          <p:nvPr>
            <p:ph idx="1"/>
          </p:nvPr>
        </p:nvSpPr>
        <p:spPr/>
        <p:txBody>
          <a:bodyPr>
            <a:normAutofit lnSpcReduction="10000"/>
          </a:bodyPr>
          <a:lstStyle/>
          <a:p>
            <a:pPr>
              <a:buNone/>
            </a:pPr>
            <a:r>
              <a:rPr lang="ca-ES" i="1" dirty="0" smtClean="0"/>
              <a:t>	</a:t>
            </a:r>
            <a:r>
              <a:rPr lang="ca-ES" b="1" i="1" dirty="0" smtClean="0"/>
              <a:t>(acotacions)</a:t>
            </a:r>
            <a:r>
              <a:rPr lang="ca-ES" b="1" dirty="0" smtClean="0"/>
              <a:t> </a:t>
            </a:r>
            <a:r>
              <a:rPr lang="ca-ES" dirty="0" smtClean="0"/>
              <a:t>Indicacions </a:t>
            </a:r>
            <a:r>
              <a:rPr lang="ca-ES" u="sng" dirty="0" smtClean="0">
                <a:effectLst>
                  <a:outerShdw blurRad="38100" dist="38100" dir="2700000" algn="tl">
                    <a:srgbClr val="000000">
                      <a:alpha val="43137"/>
                    </a:srgbClr>
                  </a:outerShdw>
                </a:effectLst>
              </a:rPr>
              <a:t>entre parèntesis i en lletra cursiva</a:t>
            </a:r>
            <a:r>
              <a:rPr lang="ca-ES" dirty="0" smtClean="0"/>
              <a:t>, sobre la manera de dur a terme la representació teatral: actituds, moviments dels personatges, decorats, mobiliari, attrezzo...). </a:t>
            </a:r>
          </a:p>
          <a:p>
            <a:pPr>
              <a:buNone/>
            </a:pPr>
            <a:r>
              <a:rPr lang="es-ES" b="1" dirty="0" smtClean="0"/>
              <a:t>	</a:t>
            </a:r>
            <a:r>
              <a:rPr lang="ca-ES" sz="2000" b="1" dirty="0" smtClean="0"/>
              <a:t>attrezzo [</a:t>
            </a:r>
            <a:r>
              <a:rPr lang="ca-ES" sz="2000" b="1" dirty="0" err="1" smtClean="0"/>
              <a:t>italiamisme</a:t>
            </a:r>
            <a:r>
              <a:rPr lang="ca-ES" sz="2000" b="1" dirty="0" smtClean="0"/>
              <a:t>] </a:t>
            </a:r>
            <a:r>
              <a:rPr lang="ca-ES" sz="2000" dirty="0" smtClean="0"/>
              <a:t> Conjunt d’accessoris de decoració, de mobiliari, etc., que s’utilitzen en el muntatge d’una escenografia.</a:t>
            </a:r>
            <a:endParaRPr lang="ca-ES" sz="2000" i="1" dirty="0" smtClean="0"/>
          </a:p>
          <a:p>
            <a:pPr>
              <a:buNone/>
            </a:pPr>
            <a:r>
              <a:rPr lang="ca-ES" i="1" dirty="0" smtClean="0"/>
              <a:t>	</a:t>
            </a:r>
            <a:r>
              <a:rPr lang="ca-ES" dirty="0" smtClean="0"/>
              <a:t>Busca totes les acotacions que trobis a partir de l’exemple a la pàg. 187:</a:t>
            </a:r>
          </a:p>
          <a:p>
            <a:pPr>
              <a:buNone/>
            </a:pPr>
            <a:r>
              <a:rPr lang="ca-ES" sz="2200" i="1" dirty="0" smtClean="0"/>
              <a:t>	</a:t>
            </a:r>
            <a:r>
              <a:rPr lang="ca-ES" sz="2200" dirty="0" smtClean="0"/>
              <a:t>Exemple</a:t>
            </a:r>
            <a:r>
              <a:rPr lang="ca-ES" sz="2200" i="1" dirty="0" smtClean="0"/>
              <a:t> (Traient-se un ganivet)</a:t>
            </a:r>
            <a:endParaRPr lang="es-ES" sz="22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Elements d'un escenari convencional, vist des de platea:</a:t>
            </a:r>
            <a:endParaRPr lang="ca-ES" dirty="0"/>
          </a:p>
        </p:txBody>
      </p:sp>
      <p:pic>
        <p:nvPicPr>
          <p:cNvPr id="1026" name="Picture 2" descr="C:\Users\argo\Pictures\escenari2.jpg"/>
          <p:cNvPicPr>
            <a:picLocks noGrp="1" noChangeAspect="1" noChangeArrowheads="1"/>
          </p:cNvPicPr>
          <p:nvPr>
            <p:ph idx="1"/>
          </p:nvPr>
        </p:nvPicPr>
        <p:blipFill>
          <a:blip r:embed="rId2" cstate="print"/>
          <a:srcRect/>
          <a:stretch>
            <a:fillRect/>
          </a:stretch>
        </p:blipFill>
        <p:spPr bwMode="auto">
          <a:xfrm>
            <a:off x="972661" y="1600200"/>
            <a:ext cx="7198677"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Escenografia visual</a:t>
            </a:r>
            <a:br>
              <a:rPr lang="ca-ES" dirty="0" smtClean="0"/>
            </a:br>
            <a:endParaRPr lang="es-ES" dirty="0"/>
          </a:p>
        </p:txBody>
      </p:sp>
      <p:pic>
        <p:nvPicPr>
          <p:cNvPr id="3074" name="Picture 2" descr="C:\Users\argo\Pictures\escena.jpg"/>
          <p:cNvPicPr>
            <a:picLocks noGrp="1" noChangeAspect="1" noChangeArrowheads="1"/>
          </p:cNvPicPr>
          <p:nvPr>
            <p:ph idx="1"/>
          </p:nvPr>
        </p:nvPicPr>
        <p:blipFill>
          <a:blip r:embed="rId2" cstate="print"/>
          <a:srcRect/>
          <a:stretch>
            <a:fillRect/>
          </a:stretch>
        </p:blipFill>
        <p:spPr bwMode="auto">
          <a:xfrm>
            <a:off x="1331640" y="1412776"/>
            <a:ext cx="6408712" cy="4886643"/>
          </a:xfrm>
          <a:prstGeom prst="rect">
            <a:avLst/>
          </a:prstGeom>
          <a:noFill/>
        </p:spPr>
      </p:pic>
      <p:sp>
        <p:nvSpPr>
          <p:cNvPr id="5" name="Rectangle 4"/>
          <p:cNvSpPr/>
          <p:nvPr/>
        </p:nvSpPr>
        <p:spPr>
          <a:xfrm>
            <a:off x="2267744" y="4005064"/>
            <a:ext cx="4644008" cy="1200329"/>
          </a:xfrm>
          <a:prstGeom prst="rect">
            <a:avLst/>
          </a:prstGeom>
        </p:spPr>
        <p:txBody>
          <a:bodyPr wrap="square">
            <a:spAutoFit/>
          </a:bodyPr>
          <a:lstStyle/>
          <a:p>
            <a:r>
              <a:rPr lang="ca-ES" sz="2400" b="1" dirty="0" smtClean="0">
                <a:solidFill>
                  <a:srgbClr val="FFFF00"/>
                </a:solidFill>
                <a:effectLst>
                  <a:outerShdw blurRad="38100" dist="38100" dir="2700000" algn="tl">
                    <a:srgbClr val="000000">
                      <a:alpha val="43137"/>
                    </a:srgbClr>
                  </a:outerShdw>
                </a:effectLst>
              </a:rPr>
              <a:t>Decorats, attrezzo, moviments dels actors, maquillatge, vestuari, il·luminació...</a:t>
            </a:r>
            <a:endParaRPr lang="es-ES" sz="2400" b="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Escenografia auditiva</a:t>
            </a:r>
            <a:br>
              <a:rPr lang="ca-ES" dirty="0" smtClean="0"/>
            </a:br>
            <a:endParaRPr lang="es-ES" dirty="0"/>
          </a:p>
        </p:txBody>
      </p:sp>
      <p:pic>
        <p:nvPicPr>
          <p:cNvPr id="8194" name="Picture 2" descr="C:\Users\argo\Pictures\escenografia auditiva.jpg"/>
          <p:cNvPicPr>
            <a:picLocks noGrp="1" noChangeAspect="1" noChangeArrowheads="1"/>
          </p:cNvPicPr>
          <p:nvPr>
            <p:ph idx="1"/>
          </p:nvPr>
        </p:nvPicPr>
        <p:blipFill>
          <a:blip r:embed="rId2" cstate="print"/>
          <a:srcRect/>
          <a:stretch>
            <a:fillRect/>
          </a:stretch>
        </p:blipFill>
        <p:spPr bwMode="auto">
          <a:xfrm>
            <a:off x="827584" y="1268760"/>
            <a:ext cx="7644840" cy="5085184"/>
          </a:xfrm>
          <a:prstGeom prst="rect">
            <a:avLst/>
          </a:prstGeom>
          <a:noFill/>
        </p:spPr>
      </p:pic>
      <p:sp>
        <p:nvSpPr>
          <p:cNvPr id="5" name="Rectangle 4"/>
          <p:cNvSpPr/>
          <p:nvPr/>
        </p:nvSpPr>
        <p:spPr>
          <a:xfrm>
            <a:off x="1115616" y="1412776"/>
            <a:ext cx="6821226" cy="646331"/>
          </a:xfrm>
          <a:prstGeom prst="rect">
            <a:avLst/>
          </a:prstGeom>
        </p:spPr>
        <p:txBody>
          <a:bodyPr wrap="none">
            <a:spAutoFit/>
          </a:bodyPr>
          <a:lstStyle/>
          <a:p>
            <a:r>
              <a:rPr lang="ca-ES" sz="3600" b="1" dirty="0" smtClean="0">
                <a:solidFill>
                  <a:schemeClr val="bg1"/>
                </a:solidFill>
              </a:rPr>
              <a:t>Música, sorolls, efectes especials...</a:t>
            </a:r>
            <a:endParaRPr lang="es-ES" sz="3600" b="1" dirty="0">
              <a:solidFill>
                <a:schemeClr val="bg1"/>
              </a:solidFill>
            </a:endParaRPr>
          </a:p>
        </p:txBody>
      </p:sp>
    </p:spTree>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398</Words>
  <Application>Microsoft Office PowerPoint</Application>
  <PresentationFormat>Presentación en pantalla (4:3)</PresentationFormat>
  <Paragraphs>55</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l'Office</vt:lpstr>
      <vt:lpstr>TEXT CONVERSACIONAL</vt:lpstr>
      <vt:lpstr>ENTREVISTA</vt:lpstr>
      <vt:lpstr>Llegeix l’entrevista que tens al llibre a la pàg. 167  </vt:lpstr>
      <vt:lpstr>Llegeix l’entrevista que tens al llibre a la pàg. 171 </vt:lpstr>
      <vt:lpstr>Presentación de PowerPoint</vt:lpstr>
      <vt:lpstr>Text teatral</vt:lpstr>
      <vt:lpstr>Elements d'un escenari convencional, vist des de platea:</vt:lpstr>
      <vt:lpstr>Escenografia visual </vt:lpstr>
      <vt:lpstr>Escenografia auditiva </vt:lpstr>
      <vt:lpstr>Escenografia auditiva</vt:lpstr>
      <vt:lpstr>Tipus de diàleg: Monòleg </vt:lpstr>
      <vt:lpstr>Tipus de diàleg: Col·loqui</vt:lpstr>
      <vt:lpstr>Tipus de diàleg: Interpel·lació</vt:lpstr>
      <vt:lpstr>Presentación de PowerPoint</vt:lpstr>
      <vt:lpstr>Presentación de PowerPoint</vt:lpstr>
      <vt:lpstr>Presentación de PowerPoint</vt:lpstr>
      <vt:lpstr>Presentación de PowerPoint</vt:lpstr>
      <vt:lpstr>Presentación de PowerPoint</vt:lpstr>
      <vt:lpstr>ALTRE VOCABULARI A TENIR EN COMPTE</vt:lpstr>
      <vt:lpstr>CÒMIC    Gènere narratiu </vt:lpstr>
      <vt:lpstr>Vinyeta: espai tancat en què s’explica una part de la història. Plans: general, sencer, americà, mitjà, primer pla, detall... </vt:lpstr>
      <vt:lpstr>Cartutx: serveix per presentar la història, per descriure l’acció que es veu en les imatge o per finalitzar la narració dels fets</vt:lpstr>
      <vt:lpstr>Bafarada o globus</vt:lpstr>
      <vt:lpstr>Presentación de PowerPoint</vt:lpstr>
      <vt:lpstr>Posa-hi la lletra!</vt:lpstr>
      <vt:lpstr>Altre vocabulari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argo</dc:creator>
  <cp:lastModifiedBy>Usuari</cp:lastModifiedBy>
  <cp:revision>16</cp:revision>
  <dcterms:created xsi:type="dcterms:W3CDTF">2013-04-25T17:21:08Z</dcterms:created>
  <dcterms:modified xsi:type="dcterms:W3CDTF">2013-05-15T13:07:40Z</dcterms:modified>
</cp:coreProperties>
</file>